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8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7B913-861A-4E30-9978-C0C9DA08142E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81462-8400-4C54-8AF7-D206632991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2B8A0-20A9-488B-BFCC-DC1AA7249238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91B20-F7A3-4735-80F1-E91F9E9B4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0A8E7-1233-4177-9E8D-AE17A80CC8C5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CC013-C02E-4D26-A4D9-D6DED7FACB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F4CCD-B693-40BC-A0FB-6A87A184D3BB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DAC00-FEAA-41B3-93F2-1FC27086CA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E19B3-DB1C-4E38-9719-9E195C31ADD8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FDBF9-95E2-4B67-ACC1-425F0134FB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29110-D779-43AB-8CAA-8C7805DB32C6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42098-8B15-46BD-9C7A-6232B797A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06669-61CD-4635-9873-694741C1ECC9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86C51-26A7-4D07-8986-0B11CBA291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85598-15EB-45E9-95CA-7EC85340D2DC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5E41A-F17D-4484-9CFA-5B68854E0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64DAC-7893-4CD3-BDC8-22E26D29F3C4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C4A01-FC3B-4C42-88F4-DE04E883B5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88208-5B86-4A34-9130-FAD5D52B6648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F1077-385F-440A-92FC-5F33AE000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421B3-A39A-4B72-85CB-395BABB19B2B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17717-A295-4668-BDBD-D8AA81CC4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10B7F9-0289-4F07-9842-E26995423D76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FE232A-B0B4-4F27-94FF-65D5FB6046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solidFill>
                  <a:srgbClr val="C00000"/>
                </a:solidFill>
              </a:rPr>
              <a:t>Мониторинг качества освоения образовательных программ</a:t>
            </a:r>
            <a:br>
              <a:rPr lang="ru-RU" sz="3600" b="1" smtClean="0">
                <a:solidFill>
                  <a:srgbClr val="C00000"/>
                </a:solidFill>
              </a:rPr>
            </a:br>
            <a:r>
              <a:rPr lang="ru-RU" sz="2400" b="1" smtClean="0">
                <a:solidFill>
                  <a:srgbClr val="C00000"/>
                </a:solidFill>
              </a:rPr>
              <a:t>Методические рекомендации</a:t>
            </a:r>
            <a:r>
              <a:rPr lang="ru-RU" sz="3600" b="1" smtClean="0">
                <a:solidFill>
                  <a:srgbClr val="C00000"/>
                </a:solidFill>
              </a:rPr>
              <a:t/>
            </a:r>
            <a:br>
              <a:rPr lang="ru-RU" sz="3600" b="1" smtClean="0">
                <a:solidFill>
                  <a:srgbClr val="C00000"/>
                </a:solidFill>
              </a:rPr>
            </a:br>
            <a:endParaRPr lang="ru-RU" sz="3600" b="1" smtClean="0">
              <a:solidFill>
                <a:srgbClr val="C00000"/>
              </a:solidFill>
            </a:endParaRP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8400" y="4221163"/>
            <a:ext cx="5184775" cy="1871662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3F75"/>
                </a:solidFill>
              </a:rPr>
              <a:t>Грен С.В., методист ЦДТ пос.Дербышки</a:t>
            </a:r>
          </a:p>
          <a:p>
            <a:pPr eaLnBrk="1" hangingPunct="1"/>
            <a:r>
              <a:rPr lang="ru-RU" sz="2000" b="1" smtClean="0">
                <a:solidFill>
                  <a:srgbClr val="003F75"/>
                </a:solidFill>
              </a:rPr>
              <a:t>Выступление на педагогическом совете ЦДТ пос.Дербышки </a:t>
            </a:r>
            <a:endParaRPr lang="ru-RU" sz="2000" b="1" smtClean="0">
              <a:solidFill>
                <a:srgbClr val="003F75"/>
              </a:solidFill>
              <a:latin typeface="Arial" charset="0"/>
            </a:endParaRPr>
          </a:p>
          <a:p>
            <a:pPr eaLnBrk="1" hangingPunct="1"/>
            <a:r>
              <a:rPr lang="ru-RU" sz="1600" b="1" smtClean="0">
                <a:solidFill>
                  <a:srgbClr val="003F75"/>
                </a:solidFill>
                <a:latin typeface="Arial" charset="0"/>
              </a:rPr>
              <a:t> Сентябрь, 2019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5"/>
          <p:cNvSpPr txBox="1">
            <a:spLocks noChangeArrowheads="1"/>
          </p:cNvSpPr>
          <p:nvPr/>
        </p:nvSpPr>
        <p:spPr bwMode="auto">
          <a:xfrm>
            <a:off x="827088" y="908050"/>
            <a:ext cx="78486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</a:t>
            </a:r>
            <a:r>
              <a:rPr lang="ru-RU" sz="3200" b="1">
                <a:solidFill>
                  <a:srgbClr val="C00000"/>
                </a:solidFill>
                <a:latin typeface="Calibri" pitchFamily="34" charset="0"/>
              </a:rPr>
              <a:t>Мониторинг  </a:t>
            </a:r>
            <a:r>
              <a:rPr lang="ru-RU" sz="3200">
                <a:latin typeface="Calibri" pitchFamily="34" charset="0"/>
              </a:rPr>
              <a:t>- это постоянно организованное наблюдение за каким- либо процессом с целью сопоставления последовательно сменяющих друг друга состояний с ожидаемыми результатами, отслеживание хода каких-либо процессов по чётко определённым показателям.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1"/>
          <p:cNvSpPr txBox="1">
            <a:spLocks noChangeArrowheads="1"/>
          </p:cNvSpPr>
          <p:nvPr/>
        </p:nvSpPr>
        <p:spPr bwMode="auto">
          <a:xfrm>
            <a:off x="684213" y="476250"/>
            <a:ext cx="8135937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C00000"/>
                </a:solidFill>
                <a:latin typeface="Calibri" pitchFamily="34" charset="0"/>
              </a:rPr>
              <a:t>Аспекты мониторинга</a:t>
            </a:r>
            <a:r>
              <a:rPr lang="ru-RU" sz="2800" b="1">
                <a:latin typeface="Calibri" pitchFamily="34" charset="0"/>
              </a:rPr>
              <a:t>: </a:t>
            </a:r>
          </a:p>
          <a:p>
            <a:r>
              <a:rPr lang="ru-RU" sz="2800">
                <a:latin typeface="Calibri" pitchFamily="34" charset="0"/>
              </a:rPr>
              <a:t>· качество образования и воспитания,</a:t>
            </a:r>
          </a:p>
          <a:p>
            <a:r>
              <a:rPr lang="ru-RU" sz="2800">
                <a:latin typeface="Calibri" pitchFamily="34" charset="0"/>
              </a:rPr>
              <a:t> · образовательные потребности учащихся и родителей,</a:t>
            </a:r>
          </a:p>
          <a:p>
            <a:r>
              <a:rPr lang="ru-RU" sz="2800">
                <a:latin typeface="Calibri" pitchFamily="34" charset="0"/>
              </a:rPr>
              <a:t> · результативность учебно- воспитательного процесса,</a:t>
            </a:r>
          </a:p>
          <a:p>
            <a:r>
              <a:rPr lang="ru-RU" sz="2800">
                <a:latin typeface="Calibri" pitchFamily="34" charset="0"/>
              </a:rPr>
              <a:t> · инновационная и экспериментальная деятельность, </a:t>
            </a:r>
          </a:p>
          <a:p>
            <a:r>
              <a:rPr lang="ru-RU" sz="2800">
                <a:latin typeface="Calibri" pitchFamily="34" charset="0"/>
              </a:rPr>
              <a:t>· эффективность и результативность образовательных программ и т.д</a:t>
            </a:r>
          </a:p>
          <a:p>
            <a:endParaRPr lang="ru-RU" sz="2800">
              <a:latin typeface="Calibri" pitchFamily="34" charset="0"/>
            </a:endParaRPr>
          </a:p>
          <a:p>
            <a:r>
              <a:rPr lang="ru-RU" sz="2800" b="1">
                <a:solidFill>
                  <a:srgbClr val="C00000"/>
                </a:solidFill>
                <a:latin typeface="Calibri" pitchFamily="34" charset="0"/>
              </a:rPr>
              <a:t>Мониторинг проводится системно: в начале, середине и конце учебного года.</a:t>
            </a:r>
          </a:p>
          <a:p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561" y="908726"/>
          <a:ext cx="7560838" cy="4253926"/>
        </p:xfrm>
        <a:graphic>
          <a:graphicData uri="http://schemas.openxmlformats.org/drawingml/2006/table">
            <a:tbl>
              <a:tblPr/>
              <a:tblGrid>
                <a:gridCol w="1437680"/>
                <a:gridCol w="574533"/>
                <a:gridCol w="381219"/>
                <a:gridCol w="381219"/>
                <a:gridCol w="381219"/>
                <a:gridCol w="479226"/>
                <a:gridCol w="479226"/>
                <a:gridCol w="574533"/>
                <a:gridCol w="574533"/>
                <a:gridCol w="381219"/>
                <a:gridCol w="575208"/>
                <a:gridCol w="476928"/>
                <a:gridCol w="864095"/>
              </a:tblGrid>
              <a:tr h="5476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ФИО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>
                          <a:latin typeface="Times New Roman"/>
                          <a:ea typeface="Calibri"/>
                          <a:cs typeface="Times New Roman"/>
                        </a:rPr>
                        <a:t>Сформированность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err="1">
                          <a:latin typeface="Times New Roman"/>
                          <a:ea typeface="Calibri"/>
                          <a:cs typeface="Times New Roman"/>
                        </a:rPr>
                        <a:t>ЗУНов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Психофизиологические характеристики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Эмоциональная сфера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Мотивационная сфера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Самостоятельность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Познавательная активность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Коммуникативные умения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Итого баллов 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4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Память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Внимание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Моторика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Самоконтроль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Волевые качества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Уровень мотивации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Интерес к предмету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1.Афанасьева Дарья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2.Билалова Азалия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3.Богданова Самира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4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4.Богданова София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5.Валиева Сюмбель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9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6.Гайнуллина Амина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04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7.Гараева Карина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4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8.Гатина Зиля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9.Зарипова Аделя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10.Ибрагимова </a:t>
                      </a:r>
                      <a:r>
                        <a:rPr lang="ru-RU" sz="1100" dirty="0" err="1">
                          <a:latin typeface="Times New Roman"/>
                          <a:ea typeface="Calibri"/>
                          <a:cs typeface="Times New Roman"/>
                        </a:rPr>
                        <a:t>Сажида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126960" bIns="0" anchor="ctr">
            <a:spAutoFit/>
          </a:bodyPr>
          <a:lstStyle/>
          <a:p>
            <a:pPr algn="just"/>
            <a:r>
              <a:rPr lang="ru-RU" sz="1200" b="1">
                <a:latin typeface="Times New Roman" pitchFamily="18" charset="0"/>
                <a:cs typeface="Times New Roman" pitchFamily="18" charset="0"/>
              </a:rPr>
              <a:t>Начальная  психолого-педагогическая диагностика</a:t>
            </a:r>
            <a:endParaRPr lang="ru-RU" sz="1100" b="1">
              <a:solidFill>
                <a:srgbClr val="4F81BD"/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200" b="1" i="1">
                <a:latin typeface="Calibri" pitchFamily="34" charset="0"/>
                <a:ea typeface="Calibri" pitchFamily="34" charset="0"/>
                <a:cs typeface="Times New Roman" pitchFamily="18" charset="0"/>
              </a:rPr>
              <a:t>      Метод диагностики – наблюдение, собеседование, тестирование</a:t>
            </a:r>
            <a:endParaRPr lang="ru-RU"/>
          </a:p>
        </p:txBody>
      </p:sp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684213" y="5445125"/>
            <a:ext cx="75596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Стартовый  уровень  ( ниже среднего)– 15-20 баллов</a:t>
            </a:r>
          </a:p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Базовый уровень  (средний)     - 21 – 27 баллов </a:t>
            </a:r>
          </a:p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Продвинутый уровень (выше среднего) - 28  - 36 баллов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188" y="1628775"/>
          <a:ext cx="7777162" cy="4206875"/>
        </p:xfrm>
        <a:graphic>
          <a:graphicData uri="http://schemas.openxmlformats.org/drawingml/2006/table">
            <a:tbl>
              <a:tblPr/>
              <a:tblGrid>
                <a:gridCol w="2152650"/>
                <a:gridCol w="1492250"/>
                <a:gridCol w="1604962"/>
                <a:gridCol w="1379538"/>
                <a:gridCol w="1147762"/>
              </a:tblGrid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Фамилия, имя учащегося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Навыки лепки и рисования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Навыки работы с инструментами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Знание  композиции  и  цветовой гаммы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Итог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1.Афанасьева Дарья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2.Билалова Азалия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3.Богданова Самира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4.Богданова София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5.Валиева Сюмбель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6.Гайнуллина Амина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7.Гараева Карина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8.Гатина Зиля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9.Зарипова Аделя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10.Ибрагимова Сажида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94" marR="6849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83" name="Rectangle 1"/>
          <p:cNvSpPr>
            <a:spLocks noChangeArrowheads="1"/>
          </p:cNvSpPr>
          <p:nvPr/>
        </p:nvSpPr>
        <p:spPr bwMode="auto">
          <a:xfrm>
            <a:off x="179388" y="203200"/>
            <a:ext cx="8280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Сформированность специальных ЗУНов:</a:t>
            </a:r>
            <a:endParaRPr lang="ru-RU" sz="16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Критерии</a:t>
            </a:r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 разрабатывает педагог в соответствии с образовательной программой</a:t>
            </a:r>
            <a:endParaRPr lang="ru-RU" sz="16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Количество баллов от 1 до 3</a:t>
            </a:r>
            <a:endParaRPr lang="ru-RU" sz="16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3-5 – ниже среднего; 6-7 – средний, 8-9 – выше среднего</a:t>
            </a:r>
            <a:endParaRPr lang="ru-RU" sz="16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539750" y="476250"/>
            <a:ext cx="8135938" cy="627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C00000"/>
                </a:solidFill>
                <a:latin typeface="Calibri" pitchFamily="34" charset="0"/>
              </a:rPr>
              <a:t>Психофизиологические характеристики:</a:t>
            </a:r>
          </a:p>
          <a:p>
            <a:endParaRPr lang="ru-RU">
              <a:latin typeface="Calibri" pitchFamily="34" charset="0"/>
            </a:endParaRPr>
          </a:p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Память</a:t>
            </a:r>
            <a:r>
              <a:rPr lang="ru-RU" b="1">
                <a:latin typeface="Calibri" pitchFamily="34" charset="0"/>
              </a:rPr>
              <a:t> </a:t>
            </a:r>
            <a:r>
              <a:rPr lang="ru-RU">
                <a:latin typeface="Calibri" pitchFamily="34" charset="0"/>
              </a:rPr>
              <a:t>учащегося оценивается визуально по следующей шкале оценок:</a:t>
            </a:r>
          </a:p>
          <a:p>
            <a:r>
              <a:rPr lang="ru-RU">
                <a:latin typeface="Calibri" pitchFamily="34" charset="0"/>
              </a:rPr>
              <a:t>3 балла–очень хорошая память, скорость запоминания и воспроизведения высокая;</a:t>
            </a:r>
          </a:p>
          <a:p>
            <a:r>
              <a:rPr lang="ru-RU">
                <a:latin typeface="Calibri" pitchFamily="34" charset="0"/>
              </a:rPr>
              <a:t>2 балла - средний уровень памяти, характеристики неустойчивы;</a:t>
            </a:r>
          </a:p>
          <a:p>
            <a:r>
              <a:rPr lang="ru-RU">
                <a:latin typeface="Calibri" pitchFamily="34" charset="0"/>
              </a:rPr>
              <a:t>1балл–плохая память, скорость запоминания и воспроизведения низкая;</a:t>
            </a:r>
          </a:p>
          <a:p>
            <a:endParaRPr lang="ru-RU">
              <a:latin typeface="Calibri" pitchFamily="34" charset="0"/>
            </a:endParaRPr>
          </a:p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Внимание</a:t>
            </a:r>
            <a:r>
              <a:rPr lang="ru-RU" b="1">
                <a:latin typeface="Calibri" pitchFamily="34" charset="0"/>
              </a:rPr>
              <a:t>  </a:t>
            </a:r>
            <a:r>
              <a:rPr lang="ru-RU">
                <a:latin typeface="Calibri" pitchFamily="34" charset="0"/>
              </a:rPr>
              <a:t>оценивается визуально:</a:t>
            </a:r>
          </a:p>
          <a:p>
            <a:r>
              <a:rPr lang="ru-RU">
                <a:latin typeface="Calibri" pitchFamily="34" charset="0"/>
              </a:rPr>
              <a:t>3 балла – высокая концентрация внимания, быстрая реакция, обучающихся почти не отвлекается на посторонние дела;</a:t>
            </a:r>
            <a:br>
              <a:rPr lang="ru-RU">
                <a:latin typeface="Calibri" pitchFamily="34" charset="0"/>
              </a:rPr>
            </a:br>
            <a:r>
              <a:rPr lang="ru-RU">
                <a:latin typeface="Calibri" pitchFamily="34" charset="0"/>
              </a:rPr>
              <a:t>2  балла – неустойчивое внимание или его средний уровень;</a:t>
            </a:r>
          </a:p>
          <a:p>
            <a:r>
              <a:rPr lang="ru-RU">
                <a:latin typeface="Calibri" pitchFamily="34" charset="0"/>
              </a:rPr>
              <a:t>1 балл – низкая концентрация внимания, реакция замедленная, обучающийся постоянно отвлекается.</a:t>
            </a:r>
          </a:p>
          <a:p>
            <a:endParaRPr lang="ru-RU">
              <a:latin typeface="Calibri" pitchFamily="34" charset="0"/>
            </a:endParaRPr>
          </a:p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Моторика</a:t>
            </a:r>
            <a:r>
              <a:rPr lang="ru-RU" b="1">
                <a:latin typeface="Calibri" pitchFamily="34" charset="0"/>
              </a:rPr>
              <a:t>  – </a:t>
            </a:r>
            <a:r>
              <a:rPr lang="ru-RU">
                <a:latin typeface="Calibri" pitchFamily="34" charset="0"/>
              </a:rPr>
              <a:t>оценивается визуально</a:t>
            </a:r>
          </a:p>
          <a:p>
            <a:r>
              <a:rPr lang="ru-RU">
                <a:latin typeface="Calibri" pitchFamily="34" charset="0"/>
              </a:rPr>
              <a:t>3 – учебные движения точные, четкие, уверенные, чертит, рисует быстро, точно, уверенно;</a:t>
            </a:r>
          </a:p>
          <a:p>
            <a:r>
              <a:rPr lang="ru-RU">
                <a:latin typeface="Calibri" pitchFamily="34" charset="0"/>
              </a:rPr>
              <a:t>2–средний уровень владения учебными движениями или неустойчивое владение;</a:t>
            </a:r>
          </a:p>
          <a:p>
            <a:r>
              <a:rPr lang="ru-RU">
                <a:latin typeface="Calibri" pitchFamily="34" charset="0"/>
              </a:rPr>
              <a:t>1–низкий уровень владения.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4213" y="1916113"/>
          <a:ext cx="7632700" cy="4244975"/>
        </p:xfrm>
        <a:graphic>
          <a:graphicData uri="http://schemas.openxmlformats.org/drawingml/2006/table">
            <a:tbl>
              <a:tblPr/>
              <a:tblGrid>
                <a:gridCol w="1723865"/>
                <a:gridCol w="544546"/>
                <a:gridCol w="544546"/>
                <a:gridCol w="544546"/>
                <a:gridCol w="543907"/>
                <a:gridCol w="634772"/>
                <a:gridCol w="634772"/>
                <a:gridCol w="544546"/>
                <a:gridCol w="543907"/>
                <a:gridCol w="453683"/>
                <a:gridCol w="919761"/>
              </a:tblGrid>
              <a:tr h="60864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Фамилия, имя учащегося   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Показатели освоения обучающих задач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Показатели освоения развивающих задач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Показатели освоения воспитательных задач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Уровень освоения программы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О1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О2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О3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Р1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Р2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Р3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В1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В2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В3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1.Афанасьева Дарья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2.Билалова Азалия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3.Богданова Самира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4.Богданова София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5.Валиева Сюмбель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6.Гайнуллина Амина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7.Гараева Карина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8.Гатина Зиля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9.Зарипова Аделя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19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10.Ибрагимова Сажида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Calibri"/>
                          <a:ea typeface="Calibri"/>
                          <a:cs typeface="Times New Roman"/>
                        </a:rPr>
                        <a:t>Средний балл по группе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1,8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1,8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2,1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1,8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1,9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1,9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Calibri"/>
                          <a:ea typeface="Calibri"/>
                          <a:cs typeface="Times New Roman"/>
                        </a:rPr>
                        <a:t>17,8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4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libri"/>
                          <a:ea typeface="Calibri"/>
                          <a:cs typeface="Times New Roman"/>
                        </a:rPr>
                        <a:t>Средний балл по показателям: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3-4 низкий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5-7 – средний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8-9 – высокий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Calibri"/>
                          <a:ea typeface="Calibri"/>
                          <a:cs typeface="Times New Roman"/>
                        </a:rPr>
                        <a:t>5,6 - средний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Calibri"/>
                          <a:ea typeface="Calibri"/>
                          <a:cs typeface="Times New Roman"/>
                        </a:rPr>
                        <a:t>5,8-средний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Calibri"/>
                          <a:ea typeface="Calibri"/>
                          <a:cs typeface="Times New Roman"/>
                        </a:rPr>
                        <a:t>5,8- средний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625" name="Rectangle 1"/>
          <p:cNvSpPr>
            <a:spLocks noChangeArrowheads="1"/>
          </p:cNvSpPr>
          <p:nvPr/>
        </p:nvSpPr>
        <p:spPr bwMode="auto">
          <a:xfrm>
            <a:off x="395288" y="-22225"/>
            <a:ext cx="8353425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14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1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Промежуточная аттестация обучающихся 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1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итогам  1 полугодия 2018-2019 учебного года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1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Диагностическая карта 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Педагог: Крюкова Е.В.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Группа:  2,  год обучения : 1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Критерии  освоения программы</a:t>
            </a:r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:  9 - 14 баллов – ниже среднего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15 -21 балл -  средний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22 – 27 баллов – выше среднего</a:t>
            </a:r>
            <a:r>
              <a:rPr 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1"/>
          <p:cNvSpPr txBox="1">
            <a:spLocks noChangeArrowheads="1"/>
          </p:cNvSpPr>
          <p:nvPr/>
        </p:nvSpPr>
        <p:spPr bwMode="auto">
          <a:xfrm>
            <a:off x="611188" y="476250"/>
            <a:ext cx="7993062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Задачи:</a:t>
            </a:r>
            <a:endParaRPr lang="ru-RU">
              <a:latin typeface="Calibri" pitchFamily="34" charset="0"/>
            </a:endParaRPr>
          </a:p>
          <a:p>
            <a:r>
              <a:rPr lang="ru-RU" b="1">
                <a:latin typeface="Calibri" pitchFamily="34" charset="0"/>
              </a:rPr>
              <a:t>Образовательные:</a:t>
            </a:r>
            <a:endParaRPr lang="ru-RU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1. Знать основные свойства глины, уметь  готовить глину к работе, пользоваться инструментами и приспособлениями, необходимыми в работе с глиной</a:t>
            </a:r>
          </a:p>
          <a:p>
            <a:r>
              <a:rPr lang="ru-RU">
                <a:latin typeface="Calibri" pitchFamily="34" charset="0"/>
              </a:rPr>
              <a:t>2. Знать особенности круглой скульптуры и рельефа, уметь делать простые фигуры по образцу, уметь расписывать  по образцу</a:t>
            </a:r>
          </a:p>
          <a:p>
            <a:r>
              <a:rPr lang="ru-RU">
                <a:latin typeface="Calibri" pitchFamily="34" charset="0"/>
              </a:rPr>
              <a:t>3. Знать особенности народных художественных промыслов  в Дымково, Гжели, Каргополе</a:t>
            </a:r>
          </a:p>
          <a:p>
            <a:r>
              <a:rPr lang="ru-RU" b="1">
                <a:latin typeface="Calibri" pitchFamily="34" charset="0"/>
              </a:rPr>
              <a:t>Развивающие:</a:t>
            </a:r>
            <a:endParaRPr lang="ru-RU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1. Развивать навыки  работы  по плану,  по схеме. Уметь делать простые эскизы.</a:t>
            </a:r>
          </a:p>
          <a:p>
            <a:r>
              <a:rPr lang="ru-RU">
                <a:latin typeface="Calibri" pitchFamily="34" charset="0"/>
              </a:rPr>
              <a:t>2. Развивать мелкую моторику рук при работе с материалом</a:t>
            </a:r>
          </a:p>
          <a:p>
            <a:r>
              <a:rPr lang="ru-RU">
                <a:latin typeface="Calibri" pitchFamily="34" charset="0"/>
              </a:rPr>
              <a:t>3. Развивать коммуникативные навыки общения с ребятами в группе, с педагогом</a:t>
            </a:r>
          </a:p>
          <a:p>
            <a:r>
              <a:rPr lang="ru-RU" b="1">
                <a:latin typeface="Calibri" pitchFamily="34" charset="0"/>
              </a:rPr>
              <a:t>Воспитательные:</a:t>
            </a:r>
            <a:endParaRPr lang="ru-RU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1. Воспитывать  интерес к занятиям художественной керамикой, прививать  уважительное отношение к национальным культурным традициям разных народов.</a:t>
            </a:r>
          </a:p>
          <a:p>
            <a:r>
              <a:rPr lang="ru-RU">
                <a:latin typeface="Calibri" pitchFamily="34" charset="0"/>
              </a:rPr>
              <a:t>2. Воспитывать  любовь к природе родного края</a:t>
            </a:r>
          </a:p>
          <a:p>
            <a:r>
              <a:rPr lang="ru-RU">
                <a:latin typeface="Calibri" pitchFamily="34" charset="0"/>
              </a:rPr>
              <a:t>3. Формирование нравственно-этических ценностей, культуру поведения и взаимоотношений в коллективе.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4213" y="1916113"/>
          <a:ext cx="7921625" cy="4106862"/>
        </p:xfrm>
        <a:graphic>
          <a:graphicData uri="http://schemas.openxmlformats.org/drawingml/2006/table">
            <a:tbl>
              <a:tblPr/>
              <a:tblGrid>
                <a:gridCol w="1740128"/>
                <a:gridCol w="549683"/>
                <a:gridCol w="549683"/>
                <a:gridCol w="549683"/>
                <a:gridCol w="549038"/>
                <a:gridCol w="640760"/>
                <a:gridCol w="640760"/>
                <a:gridCol w="549683"/>
                <a:gridCol w="549038"/>
                <a:gridCol w="457963"/>
                <a:gridCol w="1144461"/>
              </a:tblGrid>
              <a:tr h="77610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Фамилия, имя учащегося   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Показатели освоения обучающих задач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Показатели освоения развивающих задач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Показатели освоения воспитательных задач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Уровень освоения программы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О1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О2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О3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Р1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Р2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Р3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В1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В2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В3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1.Афанасьева Дарья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2.Билалова Азалия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3.Богданова Самира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4.Богданова София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5.Валиева Сюмбель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6.Гайнуллина Амина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7.Гараева Карина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8.Гатина Зиля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9.Зарипова Аделя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10.Ибрагимова Сажида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Calibri"/>
                          <a:ea typeface="Calibri"/>
                          <a:cs typeface="Times New Roman"/>
                        </a:rPr>
                        <a:t>Средний балл по группе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1,8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1,8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2,1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1,8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1,9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libri"/>
                          <a:ea typeface="Calibri"/>
                          <a:cs typeface="Times New Roman"/>
                        </a:rPr>
                        <a:t>1,9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Calibri"/>
                          <a:ea typeface="Calibri"/>
                          <a:cs typeface="Times New Roman"/>
                        </a:rPr>
                        <a:t>18,6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5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Средний балл по показателям: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3-4 ниже среднего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5-7 – средний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8-9 – выше среднего</a:t>
                      </a: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Calibri"/>
                          <a:ea typeface="Calibri"/>
                          <a:cs typeface="Times New Roman"/>
                        </a:rPr>
                        <a:t>5,6 - средний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Calibri"/>
                          <a:ea typeface="Calibri"/>
                          <a:cs typeface="Times New Roman"/>
                        </a:rPr>
                        <a:t>5,8-средний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Calibri"/>
                          <a:ea typeface="Calibri"/>
                          <a:cs typeface="Times New Roman"/>
                        </a:rPr>
                        <a:t>5,8- средний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26" marR="57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673" name="Rectangle 1"/>
          <p:cNvSpPr>
            <a:spLocks noChangeArrowheads="1"/>
          </p:cNvSpPr>
          <p:nvPr/>
        </p:nvSpPr>
        <p:spPr bwMode="auto">
          <a:xfrm>
            <a:off x="250825" y="76200"/>
            <a:ext cx="86423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Промежуточная аттестация обучающихся 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1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итогам  2018-2019 учебного года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1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Диагностическая карта 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Педагог: Крюкова Е.В.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Группа:  2,  год обучения : 1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Критерии  освоения программы</a:t>
            </a:r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:  9 - 14 баллов – ниже среднего 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15 -21 балл -  средний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22 – 27 баллов – выше среднего</a:t>
            </a:r>
            <a:r>
              <a:rPr 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468313" y="404813"/>
            <a:ext cx="8207375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Результаты  промежуточной аттестации  по итогам 201</a:t>
            </a:r>
            <a:r>
              <a:rPr lang="ru-RU" b="1"/>
              <a:t>8</a:t>
            </a:r>
            <a:r>
              <a:rPr lang="ru-RU" b="1">
                <a:latin typeface="Calibri" pitchFamily="34" charset="0"/>
              </a:rPr>
              <a:t>-201</a:t>
            </a:r>
            <a:r>
              <a:rPr lang="ru-RU" b="1"/>
              <a:t>9</a:t>
            </a:r>
            <a:r>
              <a:rPr lang="ru-RU" b="1">
                <a:latin typeface="Calibri" pitchFamily="34" charset="0"/>
              </a:rPr>
              <a:t> уч.года обучающихся группы:</a:t>
            </a:r>
            <a:endParaRPr lang="ru-RU">
              <a:latin typeface="Calibri" pitchFamily="34" charset="0"/>
            </a:endParaRPr>
          </a:p>
          <a:p>
            <a:r>
              <a:rPr lang="ru-RU" b="1">
                <a:latin typeface="Calibri" pitchFamily="34" charset="0"/>
              </a:rPr>
              <a:t> Показатели                      </a:t>
            </a:r>
            <a:endParaRPr lang="ru-RU">
              <a:latin typeface="Calibri" pitchFamily="34" charset="0"/>
            </a:endParaRPr>
          </a:p>
          <a:p>
            <a:r>
              <a:rPr lang="ru-RU" b="1">
                <a:latin typeface="Calibri" pitchFamily="34" charset="0"/>
              </a:rPr>
              <a:t> освоения задач:                             </a:t>
            </a:r>
            <a:endParaRPr lang="ru-RU">
              <a:latin typeface="Calibri" pitchFamily="34" charset="0"/>
            </a:endParaRPr>
          </a:p>
          <a:p>
            <a:r>
              <a:rPr lang="ru-RU" b="1">
                <a:latin typeface="Calibri" pitchFamily="34" charset="0"/>
              </a:rPr>
              <a:t>                                 Образовательные:         Развивающие:           Воспитательные:</a:t>
            </a:r>
            <a:endParaRPr lang="ru-RU">
              <a:latin typeface="Calibri" pitchFamily="34" charset="0"/>
            </a:endParaRPr>
          </a:p>
          <a:p>
            <a:r>
              <a:rPr lang="ru-RU" b="1">
                <a:latin typeface="Calibri" pitchFamily="34" charset="0"/>
              </a:rPr>
              <a:t>Ниже среднего</a:t>
            </a:r>
            <a:r>
              <a:rPr lang="ru-RU">
                <a:latin typeface="Calibri" pitchFamily="34" charset="0"/>
              </a:rPr>
              <a:t>                 1                                      0                                      0</a:t>
            </a:r>
          </a:p>
          <a:p>
            <a:r>
              <a:rPr lang="ru-RU" b="1">
                <a:latin typeface="Calibri" pitchFamily="34" charset="0"/>
              </a:rPr>
              <a:t>Средний    </a:t>
            </a:r>
            <a:r>
              <a:rPr lang="ru-RU">
                <a:latin typeface="Calibri" pitchFamily="34" charset="0"/>
              </a:rPr>
              <a:t>                        12                                    12                                    9</a:t>
            </a:r>
          </a:p>
          <a:p>
            <a:r>
              <a:rPr lang="ru-RU" b="1">
                <a:latin typeface="Calibri" pitchFamily="34" charset="0"/>
              </a:rPr>
              <a:t>Выше среднего</a:t>
            </a:r>
            <a:r>
              <a:rPr lang="ru-RU">
                <a:latin typeface="Calibri" pitchFamily="34" charset="0"/>
              </a:rPr>
              <a:t>                 2                                     3                                      6</a:t>
            </a:r>
          </a:p>
          <a:p>
            <a:endParaRPr lang="ru-RU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 </a:t>
            </a:r>
          </a:p>
          <a:p>
            <a:r>
              <a:rPr lang="ru-RU">
                <a:latin typeface="Calibri" pitchFamily="34" charset="0"/>
              </a:rPr>
              <a:t> </a:t>
            </a: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r>
              <a:rPr lang="ru-RU" b="1">
                <a:latin typeface="Calibri" pitchFamily="34" charset="0"/>
              </a:rPr>
              <a:t>Результаты освоения программы первого года обучения:</a:t>
            </a:r>
            <a:endParaRPr lang="ru-RU">
              <a:latin typeface="Calibri" pitchFamily="34" charset="0"/>
            </a:endParaRPr>
          </a:p>
          <a:p>
            <a:r>
              <a:rPr lang="ru-RU" b="1">
                <a:latin typeface="Calibri" pitchFamily="34" charset="0"/>
              </a:rPr>
              <a:t>Ниже среднего   - 0   (9-14 баллов)</a:t>
            </a:r>
            <a:endParaRPr lang="ru-RU">
              <a:latin typeface="Calibri" pitchFamily="34" charset="0"/>
            </a:endParaRPr>
          </a:p>
          <a:p>
            <a:r>
              <a:rPr lang="ru-RU" b="1">
                <a:latin typeface="Calibri" pitchFamily="34" charset="0"/>
              </a:rPr>
              <a:t>Средний              - 9   (15-21 балл) </a:t>
            </a:r>
            <a:endParaRPr lang="ru-RU">
              <a:latin typeface="Calibri" pitchFamily="34" charset="0"/>
            </a:endParaRPr>
          </a:p>
          <a:p>
            <a:r>
              <a:rPr lang="ru-RU" b="1">
                <a:latin typeface="Calibri" pitchFamily="34" charset="0"/>
              </a:rPr>
              <a:t>Выше  среднего – 6   (22-27 баллов)</a:t>
            </a:r>
            <a:endParaRPr lang="ru-RU">
              <a:latin typeface="Calibri" pitchFamily="34" charset="0"/>
            </a:endParaRPr>
          </a:p>
          <a:p>
            <a:r>
              <a:rPr lang="ru-RU" b="1">
                <a:latin typeface="Calibri" pitchFamily="34" charset="0"/>
              </a:rPr>
              <a:t> </a:t>
            </a:r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2530" name="Диаграмма 2"/>
          <p:cNvGraphicFramePr>
            <a:graphicFrameLocks/>
          </p:cNvGraphicFramePr>
          <p:nvPr/>
        </p:nvGraphicFramePr>
        <p:xfrm>
          <a:off x="2311400" y="2657475"/>
          <a:ext cx="4521200" cy="1901825"/>
        </p:xfrm>
        <a:graphic>
          <a:graphicData uri="http://schemas.openxmlformats.org/presentationml/2006/ole">
            <p:oleObj spid="_x0000_s22530" r:id="rId3" imgW="4523624" imgH="190211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558" y="836713"/>
          <a:ext cx="7920883" cy="4656039"/>
        </p:xfrm>
        <a:graphic>
          <a:graphicData uri="http://schemas.openxmlformats.org/drawingml/2006/table">
            <a:tbl>
              <a:tblPr/>
              <a:tblGrid>
                <a:gridCol w="1705623"/>
                <a:gridCol w="602276"/>
                <a:gridCol w="501072"/>
                <a:gridCol w="399159"/>
                <a:gridCol w="501778"/>
                <a:gridCol w="501778"/>
                <a:gridCol w="501778"/>
                <a:gridCol w="601567"/>
                <a:gridCol w="601567"/>
                <a:gridCol w="399159"/>
                <a:gridCol w="602276"/>
                <a:gridCol w="501072"/>
                <a:gridCol w="501778"/>
              </a:tblGrid>
              <a:tr h="72007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ФИО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Уровень освоения программы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Психофизиологические характеристики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Эмоциональная сфера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Мотивационная сфера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Самостоятельность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Познавательная активность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Коммуникативные умения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Память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Внимание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Моторика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Самоконтроль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Волевые качества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Уровень мотивации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Интерес к предмету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1.Афанасьева Дарья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2.Билалова Азалия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3.Богданова Самира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4.Богданова София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5.Валиева Сюмбель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6.Гайнуллина Амина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7.Гараева Карина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22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8.Гатина Зиля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9.Зарипова Аделя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22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Calibri"/>
                          <a:ea typeface="Calibri"/>
                          <a:cs typeface="Times New Roman"/>
                        </a:rPr>
                        <a:t>27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10.Ибрагимова Сажида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4F81B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395288" y="171450"/>
            <a:ext cx="806450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26960" bIns="0" anchor="ctr">
            <a:spAutoFit/>
          </a:bodyPr>
          <a:lstStyle/>
          <a:p>
            <a:r>
              <a:rPr lang="ru-RU" sz="1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психолого-педагогической диагностики группы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конец 2018-2019 учебного года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611188" y="5805488"/>
            <a:ext cx="80645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Стартовый  уровень  ( ниже среднего)– 15-20 баллов</a:t>
            </a:r>
          </a:p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Базовый уровень  (средний)     - 21 – 27 баллов </a:t>
            </a:r>
          </a:p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Продвинутый уровень (выше среднего) - 28  - 36 баллов</a:t>
            </a:r>
          </a:p>
          <a:p>
            <a:endParaRPr lang="ru-RU" sz="1400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925</Words>
  <Application>Microsoft Office PowerPoint</Application>
  <PresentationFormat>Экран (4:3)</PresentationFormat>
  <Paragraphs>431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Cambria</vt:lpstr>
      <vt:lpstr>Тема Office</vt:lpstr>
      <vt:lpstr>Лист Microsoft Excel</vt:lpstr>
      <vt:lpstr>Мониторинг качества освоения образовательных программ Методические рекомендации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качества освоения образовательных программ</dc:title>
  <dc:creator>admin</dc:creator>
  <cp:lastModifiedBy>DNS</cp:lastModifiedBy>
  <cp:revision>21</cp:revision>
  <dcterms:created xsi:type="dcterms:W3CDTF">2018-12-10T12:42:58Z</dcterms:created>
  <dcterms:modified xsi:type="dcterms:W3CDTF">2021-01-11T13:23:28Z</dcterms:modified>
</cp:coreProperties>
</file>